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28" autoAdjust="0"/>
  </p:normalViewPr>
  <p:slideViewPr>
    <p:cSldViewPr snapToGrid="0">
      <p:cViewPr varScale="1">
        <p:scale>
          <a:sx n="109" d="100"/>
          <a:sy n="109" d="100"/>
        </p:scale>
        <p:origin x="5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t>Süleymaniye </a:t>
          </a:r>
          <a:r>
            <a:rPr lang="en-US" b="1" dirty="0" err="1" smtClean="0"/>
            <a:t>Mesleki</a:t>
          </a:r>
          <a:r>
            <a:rPr lang="en-US" b="1" dirty="0" smtClean="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tr-TR" b="1" dirty="0" smtClean="0"/>
            <a:t>https://suleymaniyektml.meb.k12.tr/tema/index.php</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dirty="0" smtClean="0"/>
            <a:t>756022@meb.k12.tr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custLinFactX="21963" custLinFactY="83688" custLinFactNeighborX="100000" custLinFactNeighborY="100000">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custLinFactY="119549" custLinFactNeighborX="18729" custLinFactNeighborY="200000">
        <dgm:presLayoutVars>
          <dgm:bulletEnabled val="1"/>
        </dgm:presLayoutVars>
      </dgm:prSet>
      <dgm:spPr/>
      <dgm:t>
        <a:bodyPr/>
        <a:lstStyle/>
        <a:p>
          <a:endParaRPr lang="tr-TR"/>
        </a:p>
      </dgm:t>
    </dgm:pt>
  </dgm:ptLst>
  <dgm:cxnLst>
    <dgm:cxn modelId="{CED0FD60-0E16-48C4-8147-01E5A7FF85D8}" type="presOf" srcId="{3678681D-C5C8-4815-BE2A-6FD91EB59076}" destId="{CD6D768A-CFC7-4832-915E-F73C2B73B0F2}" srcOrd="1" destOrd="0" presId="urn:microsoft.com/office/officeart/2005/8/layout/list1"/>
    <dgm:cxn modelId="{87D25CAB-F194-4B77-BEEC-CD32D383B685}" type="presOf" srcId="{3678681D-C5C8-4815-BE2A-6FD91EB59076}" destId="{4DFB1C41-D5D5-49BA-B7EF-92FAC3C6623A}" srcOrd="0" destOrd="0" presId="urn:microsoft.com/office/officeart/2005/8/layout/list1"/>
    <dgm:cxn modelId="{D7BCF502-B6B2-4C7A-8B6B-804560A76A39}" type="presOf" srcId="{5E3AB1BC-5E8C-47B0-AD20-A35EDE553036}" destId="{E4B50FCE-E66E-4BBD-9A6D-139F0470D45E}"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A6A6404-0B13-4859-AA75-625DBC9D3FC4}" srcId="{3678681D-C5C8-4815-BE2A-6FD91EB59076}" destId="{4C1B1573-9587-4241-9366-D7B3FA04F1FD}" srcOrd="1" destOrd="0" parTransId="{A653F57F-BDE3-41AC-A2B0-9AE766AF8183}" sibTransId="{7490D030-3352-4995-A6D8-2252DE5F78DB}"/>
    <dgm:cxn modelId="{D9B3BF47-6CBC-4AE5-81F0-7A497303DDD9}" type="presOf" srcId="{B1957D3F-CE8D-488C-945C-B515FEE3F19B}" destId="{FD82C84E-127C-48BE-A500-73818725261C}" srcOrd="0" destOrd="0"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8F67C81D-4D8F-418D-BE59-684404FE574A}" type="presOf" srcId="{4C1B1573-9587-4241-9366-D7B3FA04F1FD}" destId="{E4B50FCE-E66E-4BBD-9A6D-139F0470D45E}" srcOrd="0" destOrd="1"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20.03.2024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8A7FCF-02B2-47FC-A6C0-FB7610FA81E3}" type="slidenum">
              <a:rPr lang="tr-TR" smtClean="0"/>
              <a:t>20</a:t>
            </a:fld>
            <a:endParaRPr lang="tr-TR"/>
          </a:p>
        </p:txBody>
      </p:sp>
    </p:spTree>
    <p:extLst>
      <p:ext uri="{BB962C8B-B14F-4D97-AF65-F5344CB8AC3E}">
        <p14:creationId xmlns:p14="http://schemas.microsoft.com/office/powerpoint/2010/main" val="205823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22</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SÜLEYMANİYE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3862551" y="3429000"/>
            <a:ext cx="3988677" cy="369332"/>
          </a:xfrm>
          <a:prstGeom prst="rect">
            <a:avLst/>
          </a:prstGeom>
          <a:noFill/>
        </p:spPr>
        <p:txBody>
          <a:bodyPr wrap="square" rtlCol="0">
            <a:spAutoFit/>
          </a:bodyPr>
          <a:lstStyle/>
          <a:p>
            <a:r>
              <a:rPr lang="tr-TR" dirty="0"/>
              <a:t>Okulunuzun görsel resimlerini ekleyiniz</a:t>
            </a:r>
          </a:p>
        </p:txBody>
      </p:sp>
      <p:pic>
        <p:nvPicPr>
          <p:cNvPr id="4" name="Picture 2" descr="C:\Users\baba\Desktop\WhatsApp Image 2024-03-20 at 08.10.3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77541"/>
            <a:ext cx="11666241" cy="504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949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SÜLEYMANİYE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704850" y="1961611"/>
            <a:ext cx="10620288" cy="1631216"/>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smtClean="0"/>
              <a:t>2012 Eğitim Öğretim yılında faaliyete başlayan okulumuz 4 farklı alan ile eğitim ve öğretime devam etmektedir. Alanlarımız Bilişim </a:t>
            </a:r>
            <a:r>
              <a:rPr lang="tr-TR" dirty="0" err="1" smtClean="0"/>
              <a:t>Teknolojiler,Hasta</a:t>
            </a:r>
            <a:r>
              <a:rPr lang="tr-TR" dirty="0" smtClean="0"/>
              <a:t> ve Bakım </a:t>
            </a:r>
            <a:r>
              <a:rPr lang="tr-TR" dirty="0" err="1" smtClean="0"/>
              <a:t>Hizmetleri,Güzellik</a:t>
            </a:r>
            <a:r>
              <a:rPr lang="tr-TR" dirty="0" smtClean="0"/>
              <a:t> Hizmetleri ve Çocuk Gelişimi Alanı yer almaktadır. Okulumuzda 32 derslik 7 atölye ile eğitim öğretim hizmeti yapmakta olup 5 yönetici  48 öğretmen ve 3 hizmetli personelle devam etmektedir.</a:t>
            </a:r>
            <a:endParaRPr lang="tr-TR" sz="2800" dirty="0">
              <a:latin typeface="Calibri"/>
              <a:cs typeface="Calibri"/>
            </a:endParaRPr>
          </a:p>
        </p:txBody>
      </p:sp>
    </p:spTree>
    <p:extLst>
      <p:ext uri="{BB962C8B-B14F-4D97-AF65-F5344CB8AC3E}">
        <p14:creationId xmlns:p14="http://schemas.microsoft.com/office/powerpoint/2010/main" val="95186174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SÜLEYMANİYE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 xmlns:a16="http://schemas.microsoft.com/office/drawing/2014/main" id="{81BCF9CC-35DB-0455-F718-31D5EC6B1423}"/>
              </a:ext>
            </a:extLst>
          </p:cNvPr>
          <p:cNvSpPr txBox="1"/>
          <p:nvPr/>
        </p:nvSpPr>
        <p:spPr>
          <a:xfrm>
            <a:off x="819150" y="1847850"/>
            <a:ext cx="10667999" cy="2862322"/>
          </a:xfrm>
          <a:prstGeom prst="rect">
            <a:avLst/>
          </a:prstGeom>
          <a:noFill/>
        </p:spPr>
        <p:txBody>
          <a:bodyPr wrap="square" rtlCol="0">
            <a:spAutoFit/>
          </a:bodyPr>
          <a:lstStyle/>
          <a:p>
            <a:r>
              <a:rPr lang="tr-TR" dirty="0" err="1" smtClean="0"/>
              <a:t>AÇIKL</a:t>
            </a:r>
            <a:r>
              <a:rPr lang="tr-TR" b="1" dirty="0" err="1"/>
              <a:t>Vizyon</a:t>
            </a:r>
            <a:r>
              <a:rPr lang="tr-TR" dirty="0"/>
              <a:t>: İnsanî değerleri kendisine prensip etmiş, her türlü meslekî bilgi ve donanıma sahip bireylerden müteşekkil bir kurum olarak ürettiği ve geliştirdiği projelerle bir marka haline gelerek meslekî eğitim almak isteyenlerin ve özellikle hizmet sektörünün tercih ettiği bir kurum olmak</a:t>
            </a:r>
            <a:r>
              <a:rPr lang="tr-TR" dirty="0" smtClean="0"/>
              <a:t>.</a:t>
            </a:r>
          </a:p>
          <a:p>
            <a:endParaRPr lang="tr-TR" dirty="0"/>
          </a:p>
          <a:p>
            <a:r>
              <a:rPr lang="tr-TR" dirty="0"/>
              <a:t/>
            </a:r>
            <a:br>
              <a:rPr lang="tr-TR" dirty="0"/>
            </a:br>
            <a:r>
              <a:rPr lang="tr-TR" dirty="0"/>
              <a:t/>
            </a:r>
            <a:br>
              <a:rPr lang="tr-TR" dirty="0"/>
            </a:br>
            <a:r>
              <a:rPr lang="tr-TR" b="1" dirty="0"/>
              <a:t>Misyon</a:t>
            </a:r>
            <a:r>
              <a:rPr lang="tr-TR" dirty="0"/>
              <a:t>: Milli ve manevi değerler temelinde kendini bilen, gerçekleştiren, toplumsal sorunlara duyarlı, Türkçeyi iyi kullanabilen, meslekî alanda yeterli donanıma ve uygulama becerisine sahip, istihdam açısından sektörün ihtiyacına cevap verebilecek nitelikli ve kalifiyeli elaman yetiştirmek; aynı zamanda yükseköğrenimi amaç edinmiş bireyler yetiştiren bir kurum </a:t>
            </a:r>
            <a:r>
              <a:rPr lang="tr-TR" dirty="0" smtClean="0"/>
              <a:t>olmak.</a:t>
            </a:r>
            <a:endParaRPr lang="tr-TR" dirty="0"/>
          </a:p>
        </p:txBody>
      </p:sp>
    </p:spTree>
    <p:extLst>
      <p:ext uri="{BB962C8B-B14F-4D97-AF65-F5344CB8AC3E}">
        <p14:creationId xmlns:p14="http://schemas.microsoft.com/office/powerpoint/2010/main" val="369268198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SÜLEYMANİYE MESLEKİ </a:t>
            </a:r>
            <a:r>
              <a:rPr lang="tr-TR" sz="2400" b="1" dirty="0">
                <a:solidFill>
                  <a:srgbClr val="C00000"/>
                </a:solidFill>
                <a:latin typeface="Cambria"/>
                <a:cs typeface="Cambria"/>
              </a:rPr>
              <a:t>VE TEKNİK ANADOLU LİSESİ DÖNER SERMAYE ÜRETİM ÇALIŞMALARIMIZ</a:t>
            </a:r>
          </a:p>
        </p:txBody>
      </p:sp>
    </p:spTree>
    <p:extLst>
      <p:ext uri="{BB962C8B-B14F-4D97-AF65-F5344CB8AC3E}">
        <p14:creationId xmlns:p14="http://schemas.microsoft.com/office/powerpoint/2010/main" val="3107736130"/>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SÜLEYMANİYE MESLEKİ </a:t>
            </a:r>
            <a:r>
              <a:rPr lang="tr-TR" sz="2400" b="1" dirty="0">
                <a:solidFill>
                  <a:srgbClr val="C00000"/>
                </a:solidFill>
                <a:latin typeface="Cambria"/>
                <a:cs typeface="Cambria"/>
              </a:rPr>
              <a:t>VE TEKNİK ANADOLU LİSESİ</a:t>
            </a: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smtClean="0">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4</a:t>
            </a:r>
            <a:r>
              <a:rPr sz="2000" b="1" u="sng" spc="-30" dirty="0" smtClean="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4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 xmlns:a16="http://schemas.microsoft.com/office/drawing/2014/main" id="{B2F21A03-2EE6-EBEF-B115-8A916BEE9218}"/>
              </a:ext>
            </a:extLst>
          </p:cNvPr>
          <p:cNvGraphicFramePr>
            <a:graphicFrameLocks noGrp="1"/>
          </p:cNvGraphicFramePr>
          <p:nvPr>
            <p:extLst>
              <p:ext uri="{D42A27DB-BD31-4B8C-83A1-F6EECF244321}">
                <p14:modId xmlns:p14="http://schemas.microsoft.com/office/powerpoint/2010/main" val="166307481"/>
              </p:ext>
            </p:extLst>
          </p:nvPr>
        </p:nvGraphicFramePr>
        <p:xfrm>
          <a:off x="1150649" y="3045203"/>
          <a:ext cx="9004298" cy="3752053"/>
        </p:xfrm>
        <a:graphic>
          <a:graphicData uri="http://schemas.openxmlformats.org/drawingml/2006/table">
            <a:tbl>
              <a:tblPr firstRow="1" bandRow="1">
                <a:tableStyleId>{2D5ABB26-0587-4C30-8999-92F81FD0307C}</a:tableStyleId>
              </a:tblPr>
              <a:tblGrid>
                <a:gridCol w="4235083">
                  <a:extLst>
                    <a:ext uri="{9D8B030D-6E8A-4147-A177-3AD203B41FA5}">
                      <a16:colId xmlns="" xmlns:a16="http://schemas.microsoft.com/office/drawing/2014/main" val="20000"/>
                    </a:ext>
                  </a:extLst>
                </a:gridCol>
                <a:gridCol w="2612756">
                  <a:extLst>
                    <a:ext uri="{9D8B030D-6E8A-4147-A177-3AD203B41FA5}">
                      <a16:colId xmlns="" xmlns:a16="http://schemas.microsoft.com/office/drawing/2014/main" val="20001"/>
                    </a:ext>
                  </a:extLst>
                </a:gridCol>
                <a:gridCol w="2156459">
                  <a:extLst>
                    <a:ext uri="{9D8B030D-6E8A-4147-A177-3AD203B41FA5}">
                      <a16:colId xmlns="" xmlns:a16="http://schemas.microsoft.com/office/drawing/2014/main" val="20002"/>
                    </a:ext>
                  </a:extLst>
                </a:gridCol>
              </a:tblGrid>
              <a:tr h="250028">
                <a:tc>
                  <a:txBody>
                    <a:bodyPr/>
                    <a:lstStyle/>
                    <a:p>
                      <a:pPr marL="32384">
                        <a:lnSpc>
                          <a:spcPts val="1905"/>
                        </a:lnSpc>
                      </a:pPr>
                      <a:r>
                        <a:rPr sz="2000" b="1" spc="-10" dirty="0" smtClean="0">
                          <a:latin typeface="Calibri"/>
                          <a:cs typeface="Calibri"/>
                        </a:rPr>
                        <a:t>1-</a:t>
                      </a:r>
                      <a:r>
                        <a:rPr lang="tr-TR" sz="2000" b="1" spc="0" dirty="0" smtClean="0">
                          <a:latin typeface="Calibri"/>
                          <a:cs typeface="Calibri"/>
                        </a:rPr>
                        <a:t>Bilişim</a:t>
                      </a:r>
                      <a:r>
                        <a:rPr lang="tr-TR" sz="2000" b="1" spc="0" baseline="0" dirty="0" smtClean="0">
                          <a:latin typeface="Calibri"/>
                          <a:cs typeface="Calibri"/>
                        </a:rPr>
                        <a:t> </a:t>
                      </a:r>
                      <a:r>
                        <a:rPr sz="2000" b="1" spc="-70" dirty="0" smtClean="0">
                          <a:latin typeface="Calibri"/>
                          <a:cs typeface="Calibri"/>
                        </a:rPr>
                        <a:t> </a:t>
                      </a:r>
                      <a:r>
                        <a:rPr sz="2000" b="1" spc="-10" dirty="0" err="1" smtClean="0">
                          <a:latin typeface="Calibri"/>
                          <a:cs typeface="Calibri"/>
                        </a:rPr>
                        <a:t>Teknolojileri</a:t>
                      </a:r>
                      <a:r>
                        <a:rPr lang="tr-TR" sz="2000" b="1" spc="-10" dirty="0" smtClean="0">
                          <a:latin typeface="Calibri"/>
                          <a:cs typeface="Calibri"/>
                        </a:rPr>
                        <a:t> (AMP) </a:t>
                      </a:r>
                      <a:r>
                        <a:rPr lang="tr-TR" sz="2000" b="1" spc="-10" dirty="0">
                          <a:latin typeface="Calibri"/>
                          <a:cs typeface="Calibri"/>
                        </a:rPr>
                        <a:t>Alanı</a:t>
                      </a:r>
                      <a:endParaRPr sz="2000" b="1" dirty="0">
                        <a:latin typeface="Calibri"/>
                        <a:cs typeface="Calibri"/>
                      </a:endParaRPr>
                    </a:p>
                  </a:txBody>
                  <a:tcPr marL="0" marR="0" marT="0" marB="0"/>
                </a:tc>
                <a:tc>
                  <a:txBody>
                    <a:bodyPr/>
                    <a:lstStyle/>
                    <a:p>
                      <a:pPr marL="58419">
                        <a:lnSpc>
                          <a:spcPts val="1905"/>
                        </a:lnSpc>
                      </a:pPr>
                      <a:r>
                        <a:rPr sz="2000" dirty="0">
                          <a:solidFill>
                            <a:srgbClr val="0000FF"/>
                          </a:solidFill>
                          <a:latin typeface="Calibri"/>
                          <a:cs typeface="Calibri"/>
                        </a:rPr>
                        <a:t>(Mahalli</a:t>
                      </a:r>
                      <a:r>
                        <a:rPr sz="2000" spc="-40" dirty="0">
                          <a:solidFill>
                            <a:srgbClr val="0000FF"/>
                          </a:solidFill>
                          <a:latin typeface="Calibri"/>
                          <a:cs typeface="Calibri"/>
                        </a:rPr>
                        <a:t> </a:t>
                      </a:r>
                      <a:r>
                        <a:rPr sz="2000" spc="-10" dirty="0">
                          <a:solidFill>
                            <a:srgbClr val="0000FF"/>
                          </a:solidFill>
                          <a:latin typeface="Calibri"/>
                          <a:cs typeface="Calibri"/>
                        </a:rPr>
                        <a:t>Yerleştirme)</a:t>
                      </a:r>
                      <a:endParaRPr sz="2000" dirty="0">
                        <a:latin typeface="Calibri"/>
                        <a:cs typeface="Calibri"/>
                      </a:endParaRPr>
                    </a:p>
                  </a:txBody>
                  <a:tcPr marL="0" marR="0" marT="0" marB="0"/>
                </a:tc>
                <a:tc>
                  <a:txBody>
                    <a:bodyPr/>
                    <a:lstStyle/>
                    <a:p>
                      <a:pPr marL="317500">
                        <a:lnSpc>
                          <a:spcPts val="1905"/>
                        </a:lnSpc>
                      </a:pPr>
                      <a:r>
                        <a:rPr lang="tr-TR" sz="2000" spc="-15" dirty="0" smtClean="0">
                          <a:solidFill>
                            <a:srgbClr val="0000FF"/>
                          </a:solidFill>
                          <a:latin typeface="Calibri"/>
                          <a:cs typeface="Calibri"/>
                        </a:rPr>
                        <a:t>       34</a:t>
                      </a:r>
                      <a:r>
                        <a:rPr sz="2000" spc="-15" dirty="0" smtClean="0">
                          <a:solidFill>
                            <a:srgbClr val="0000FF"/>
                          </a:solidFill>
                          <a:latin typeface="Calibri"/>
                          <a:cs typeface="Calibri"/>
                        </a:rPr>
                        <a:t> </a:t>
                      </a:r>
                      <a:r>
                        <a:rPr sz="2000" spc="-10" dirty="0">
                          <a:solidFill>
                            <a:srgbClr val="0000FF"/>
                          </a:solidFill>
                          <a:latin typeface="Calibri"/>
                          <a:cs typeface="Calibri"/>
                        </a:rPr>
                        <a:t>Kontenjan</a:t>
                      </a:r>
                      <a:endParaRPr sz="2000" dirty="0">
                        <a:latin typeface="Calibri"/>
                        <a:cs typeface="Calibri"/>
                      </a:endParaRPr>
                    </a:p>
                  </a:txBody>
                  <a:tcPr marL="0" marR="0" marT="0" marB="0"/>
                </a:tc>
                <a:extLst>
                  <a:ext uri="{0D108BD9-81ED-4DB2-BD59-A6C34878D82A}">
                    <a16:rowId xmlns="" xmlns:a16="http://schemas.microsoft.com/office/drawing/2014/main" val="10000"/>
                  </a:ext>
                </a:extLst>
              </a:tr>
              <a:tr h="400685">
                <a:tc>
                  <a:txBody>
                    <a:bodyPr/>
                    <a:lstStyle/>
                    <a:p>
                      <a:pPr marL="32384">
                        <a:lnSpc>
                          <a:spcPct val="100000"/>
                        </a:lnSpc>
                        <a:spcBef>
                          <a:spcPts val="80"/>
                        </a:spcBef>
                      </a:pPr>
                      <a:r>
                        <a:rPr sz="2000" b="1" spc="-10" dirty="0" smtClean="0">
                          <a:latin typeface="Calibri"/>
                          <a:cs typeface="Calibri"/>
                        </a:rPr>
                        <a:t>2-</a:t>
                      </a:r>
                      <a:r>
                        <a:rPr lang="tr-TR" sz="2000" b="1" spc="0" dirty="0" smtClean="0">
                          <a:latin typeface="+mn-lt"/>
                          <a:cs typeface="Calibri"/>
                        </a:rPr>
                        <a:t>Bilişim </a:t>
                      </a:r>
                      <a:r>
                        <a:rPr sz="2000" b="1" spc="-10" dirty="0" err="1" smtClean="0">
                          <a:latin typeface="Calibri"/>
                          <a:cs typeface="Calibri"/>
                        </a:rPr>
                        <a:t>Teknoloji</a:t>
                      </a:r>
                      <a:r>
                        <a:rPr lang="tr-TR" sz="2000" b="1" spc="-10" dirty="0" err="1" smtClean="0">
                          <a:latin typeface="Calibri"/>
                          <a:cs typeface="Calibri"/>
                        </a:rPr>
                        <a:t>leri</a:t>
                      </a:r>
                      <a:r>
                        <a:rPr lang="tr-TR" sz="2000" b="1" spc="-10" dirty="0" smtClean="0">
                          <a:latin typeface="Calibri"/>
                          <a:cs typeface="Calibri"/>
                        </a:rPr>
                        <a:t> (ATP) </a:t>
                      </a:r>
                      <a:r>
                        <a:rPr lang="tr-TR" sz="2000" b="1" spc="-10" dirty="0">
                          <a:latin typeface="Calibri"/>
                          <a:cs typeface="Calibri"/>
                        </a:rPr>
                        <a:t>Alanı</a:t>
                      </a:r>
                      <a:endParaRPr sz="2000" b="1" dirty="0">
                        <a:latin typeface="Calibri"/>
                        <a:cs typeface="Calibri"/>
                      </a:endParaRPr>
                    </a:p>
                  </a:txBody>
                  <a:tcPr marL="0" marR="0" marT="10160" marB="0"/>
                </a:tc>
                <a:tc>
                  <a:txBody>
                    <a:bodyPr/>
                    <a:lstStyle/>
                    <a:p>
                      <a:pPr marL="57785">
                        <a:lnSpc>
                          <a:spcPct val="100000"/>
                        </a:lnSpc>
                        <a:spcBef>
                          <a:spcPts val="80"/>
                        </a:spcBef>
                      </a:pPr>
                      <a:r>
                        <a:rPr sz="2000" dirty="0">
                          <a:latin typeface="Calibri"/>
                          <a:cs typeface="Calibri"/>
                        </a:rPr>
                        <a:t>(</a:t>
                      </a:r>
                      <a:r>
                        <a:rPr sz="2000" b="1" dirty="0">
                          <a:solidFill>
                            <a:srgbClr val="FF0000"/>
                          </a:solidFill>
                          <a:latin typeface="Calibri"/>
                          <a:cs typeface="Calibri"/>
                        </a:rPr>
                        <a:t>Sınavlı</a:t>
                      </a:r>
                      <a:r>
                        <a:rPr sz="2000" b="1" spc="-55" dirty="0">
                          <a:solidFill>
                            <a:srgbClr val="FF0000"/>
                          </a:solidFill>
                          <a:latin typeface="Calibri"/>
                          <a:cs typeface="Calibri"/>
                        </a:rPr>
                        <a:t> </a:t>
                      </a:r>
                      <a:r>
                        <a:rPr sz="2000" dirty="0">
                          <a:latin typeface="Calibri"/>
                          <a:cs typeface="Calibri"/>
                        </a:rPr>
                        <a:t>-</a:t>
                      </a:r>
                      <a:r>
                        <a:rPr sz="2000" spc="-30" dirty="0">
                          <a:latin typeface="Calibri"/>
                          <a:cs typeface="Calibri"/>
                        </a:rPr>
                        <a:t> </a:t>
                      </a:r>
                      <a:r>
                        <a:rPr sz="2000" dirty="0">
                          <a:solidFill>
                            <a:srgbClr val="0000FF"/>
                          </a:solidFill>
                          <a:latin typeface="Calibri"/>
                          <a:cs typeface="Calibri"/>
                        </a:rPr>
                        <a:t>Mahalli</a:t>
                      </a:r>
                      <a:r>
                        <a:rPr sz="2000" spc="-20" dirty="0">
                          <a:solidFill>
                            <a:srgbClr val="0000FF"/>
                          </a:solidFill>
                          <a:latin typeface="Calibri"/>
                          <a:cs typeface="Calibri"/>
                        </a:rPr>
                        <a:t> </a:t>
                      </a:r>
                      <a:r>
                        <a:rPr sz="2000" spc="-10" dirty="0">
                          <a:solidFill>
                            <a:srgbClr val="0000FF"/>
                          </a:solidFill>
                          <a:latin typeface="Calibri"/>
                          <a:cs typeface="Calibri"/>
                        </a:rPr>
                        <a:t>Yerleştirme</a:t>
                      </a:r>
                      <a:r>
                        <a:rPr sz="2000" spc="-10" dirty="0">
                          <a:latin typeface="Calibri"/>
                          <a:cs typeface="Calibri"/>
                        </a:rPr>
                        <a:t>)</a:t>
                      </a:r>
                      <a:endParaRPr sz="2000" dirty="0">
                        <a:latin typeface="Calibri"/>
                        <a:cs typeface="Calibri"/>
                      </a:endParaRPr>
                    </a:p>
                  </a:txBody>
                  <a:tcPr marL="0" marR="0" marT="10160" marB="0"/>
                </a:tc>
                <a:tc>
                  <a:txBody>
                    <a:bodyPr/>
                    <a:lstStyle/>
                    <a:p>
                      <a:pPr marR="81280" algn="r">
                        <a:lnSpc>
                          <a:spcPct val="100000"/>
                        </a:lnSpc>
                        <a:spcBef>
                          <a:spcPts val="80"/>
                        </a:spcBef>
                      </a:pPr>
                      <a:r>
                        <a:rPr sz="2000" b="1" dirty="0" smtClean="0">
                          <a:solidFill>
                            <a:srgbClr val="FF0000"/>
                          </a:solidFill>
                          <a:latin typeface="Calibri"/>
                          <a:cs typeface="Calibri"/>
                        </a:rPr>
                        <a:t>3</a:t>
                      </a:r>
                      <a:r>
                        <a:rPr lang="tr-TR" sz="2000" b="1" dirty="0" smtClean="0">
                          <a:solidFill>
                            <a:srgbClr val="FF0000"/>
                          </a:solidFill>
                          <a:latin typeface="Calibri"/>
                          <a:cs typeface="Calibri"/>
                        </a:rPr>
                        <a:t>4</a:t>
                      </a:r>
                      <a:r>
                        <a:rPr sz="2000" spc="-45" dirty="0" smtClean="0">
                          <a:latin typeface="Calibri"/>
                          <a:cs typeface="Calibri"/>
                        </a:rPr>
                        <a:t> </a:t>
                      </a:r>
                      <a:r>
                        <a:rPr sz="2000" spc="-10" dirty="0">
                          <a:latin typeface="Calibri"/>
                          <a:cs typeface="Calibri"/>
                        </a:rPr>
                        <a:t>Kontenjan</a:t>
                      </a:r>
                      <a:endParaRPr sz="2000" dirty="0">
                        <a:latin typeface="Calibri"/>
                        <a:cs typeface="Calibri"/>
                      </a:endParaRPr>
                    </a:p>
                  </a:txBody>
                  <a:tcPr marL="0" marR="0" marT="10160" marB="0"/>
                </a:tc>
                <a:extLst>
                  <a:ext uri="{0D108BD9-81ED-4DB2-BD59-A6C34878D82A}">
                    <a16:rowId xmlns="" xmlns:a16="http://schemas.microsoft.com/office/drawing/2014/main" val="10001"/>
                  </a:ext>
                </a:extLst>
              </a:tr>
              <a:tr h="401320">
                <a:tc>
                  <a:txBody>
                    <a:bodyPr/>
                    <a:lstStyle/>
                    <a:p>
                      <a:pPr marL="31750">
                        <a:lnSpc>
                          <a:spcPct val="100000"/>
                        </a:lnSpc>
                        <a:spcBef>
                          <a:spcPts val="80"/>
                        </a:spcBef>
                      </a:pPr>
                      <a:r>
                        <a:rPr lang="tr-TR" sz="2000" b="1" dirty="0" smtClean="0">
                          <a:latin typeface="Calibri"/>
                          <a:cs typeface="Calibri"/>
                        </a:rPr>
                        <a:t>3-Güzellik Hizmetleri Alanı</a:t>
                      </a:r>
                      <a:endParaRPr lang="tr-TR" sz="2000" b="1" dirty="0">
                        <a:latin typeface="Calibri"/>
                        <a:cs typeface="Calibri"/>
                      </a:endParaRPr>
                    </a:p>
                    <a:p>
                      <a:pPr marL="31750">
                        <a:lnSpc>
                          <a:spcPct val="100000"/>
                        </a:lnSpc>
                        <a:spcBef>
                          <a:spcPts val="80"/>
                        </a:spcBef>
                      </a:pPr>
                      <a:r>
                        <a:rPr lang="tr-TR" sz="2000" b="1" dirty="0" smtClean="0">
                          <a:latin typeface="Calibri"/>
                          <a:cs typeface="Calibri"/>
                        </a:rPr>
                        <a:t>4-Hasta</a:t>
                      </a:r>
                      <a:r>
                        <a:rPr lang="tr-TR" sz="2000" b="1" baseline="0" dirty="0" smtClean="0">
                          <a:latin typeface="Calibri"/>
                          <a:cs typeface="Calibri"/>
                        </a:rPr>
                        <a:t> ve Yaşlı Bakım Hizmetleri</a:t>
                      </a:r>
                      <a:endParaRPr lang="tr-TR" sz="2000" b="1" dirty="0">
                        <a:latin typeface="Calibri"/>
                        <a:cs typeface="Calibri"/>
                      </a:endParaRPr>
                    </a:p>
                    <a:p>
                      <a:pPr marL="31750">
                        <a:lnSpc>
                          <a:spcPct val="100000"/>
                        </a:lnSpc>
                        <a:spcBef>
                          <a:spcPts val="80"/>
                        </a:spcBef>
                      </a:pPr>
                      <a:r>
                        <a:rPr lang="tr-TR" sz="2000" b="1" dirty="0" smtClean="0">
                          <a:latin typeface="Calibri"/>
                          <a:cs typeface="Calibri"/>
                        </a:rPr>
                        <a:t>5-Çocuk Gelişimi Hizmetleri</a:t>
                      </a:r>
                      <a:r>
                        <a:rPr lang="tr-TR" sz="2000" b="1" baseline="0" dirty="0" smtClean="0">
                          <a:latin typeface="Calibri"/>
                          <a:cs typeface="Calibri"/>
                        </a:rPr>
                        <a:t> </a:t>
                      </a:r>
                      <a:endParaRPr lang="tr-TR" sz="2000" b="1" dirty="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R="81280" algn="r">
                        <a:lnSpc>
                          <a:spcPct val="100000"/>
                        </a:lnSpc>
                        <a:spcBef>
                          <a:spcPts val="80"/>
                        </a:spcBef>
                      </a:pPr>
                      <a:r>
                        <a:rPr lang="tr-TR" sz="2000" dirty="0" smtClean="0">
                          <a:latin typeface="Calibri"/>
                          <a:cs typeface="Calibri"/>
                        </a:rPr>
                        <a:t>         34</a:t>
                      </a:r>
                      <a:r>
                        <a:rPr lang="tr-TR" sz="2000" spc="-10" dirty="0" smtClean="0">
                          <a:latin typeface="+mn-lt"/>
                          <a:cs typeface="Calibri"/>
                        </a:rPr>
                        <a:t>Kontenjan</a:t>
                      </a:r>
                      <a:endParaRPr lang="tr-TR" sz="2000" dirty="0" smtClean="0">
                        <a:latin typeface="+mn-lt"/>
                        <a:cs typeface="Calibri"/>
                      </a:endParaRPr>
                    </a:p>
                    <a:p>
                      <a:pPr marL="316865" marR="0" indent="0" algn="l" defTabSz="914400" rtl="0" eaLnBrk="1" fontAlgn="auto" latinLnBrk="0" hangingPunct="1">
                        <a:lnSpc>
                          <a:spcPct val="100000"/>
                        </a:lnSpc>
                        <a:spcBef>
                          <a:spcPts val="80"/>
                        </a:spcBef>
                        <a:spcAft>
                          <a:spcPts val="0"/>
                        </a:spcAft>
                        <a:buClrTx/>
                        <a:buSzTx/>
                        <a:buFontTx/>
                        <a:buNone/>
                        <a:tabLst/>
                        <a:defRPr/>
                      </a:pPr>
                      <a:r>
                        <a:rPr lang="tr-TR" sz="2000" baseline="0" dirty="0" smtClean="0">
                          <a:latin typeface="+mn-lt"/>
                          <a:cs typeface="Calibri"/>
                        </a:rPr>
                        <a:t>        34 </a:t>
                      </a:r>
                      <a:r>
                        <a:rPr lang="tr-TR" sz="2000" spc="-10" dirty="0" smtClean="0">
                          <a:latin typeface="+mn-lt"/>
                          <a:cs typeface="Calibri"/>
                        </a:rPr>
                        <a:t>Kontenjan</a:t>
                      </a:r>
                      <a:endParaRPr lang="tr-TR" sz="2000" dirty="0" smtClean="0">
                        <a:latin typeface="+mn-lt"/>
                        <a:cs typeface="Calibri"/>
                      </a:endParaRPr>
                    </a:p>
                    <a:p>
                      <a:pPr marL="316865">
                        <a:lnSpc>
                          <a:spcPct val="100000"/>
                        </a:lnSpc>
                        <a:spcBef>
                          <a:spcPts val="80"/>
                        </a:spcBef>
                      </a:pPr>
                      <a:r>
                        <a:rPr lang="tr-TR" sz="2000" dirty="0" smtClean="0">
                          <a:latin typeface="Calibri"/>
                          <a:cs typeface="Calibri"/>
                        </a:rPr>
                        <a:t>        </a:t>
                      </a:r>
                      <a:r>
                        <a:rPr lang="tr-TR" sz="2000" baseline="0" dirty="0" smtClean="0">
                          <a:latin typeface="+mn-lt"/>
                          <a:cs typeface="Calibri"/>
                        </a:rPr>
                        <a:t>34 </a:t>
                      </a:r>
                      <a:r>
                        <a:rPr lang="tr-TR" sz="2000" spc="-10" dirty="0" smtClean="0">
                          <a:latin typeface="+mn-lt"/>
                          <a:cs typeface="Calibri"/>
                        </a:rPr>
                        <a:t>Kontenjan</a:t>
                      </a:r>
                      <a:endParaRPr sz="2000" dirty="0">
                        <a:latin typeface="Calibri"/>
                        <a:cs typeface="Calibri"/>
                      </a:endParaRPr>
                    </a:p>
                  </a:txBody>
                  <a:tcPr marL="0" marR="0" marT="10160" marB="0"/>
                </a:tc>
                <a:extLst>
                  <a:ext uri="{0D108BD9-81ED-4DB2-BD59-A6C34878D82A}">
                    <a16:rowId xmlns="" xmlns:a16="http://schemas.microsoft.com/office/drawing/2014/main" val="10002"/>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L="316865">
                        <a:lnSpc>
                          <a:spcPct val="100000"/>
                        </a:lnSpc>
                        <a:spcBef>
                          <a:spcPts val="85"/>
                        </a:spcBef>
                      </a:pPr>
                      <a:endParaRPr sz="2000">
                        <a:latin typeface="Calibri"/>
                        <a:cs typeface="Calibri"/>
                      </a:endParaRPr>
                    </a:p>
                  </a:txBody>
                  <a:tcPr marL="0" marR="0" marT="10795" marB="0"/>
                </a:tc>
                <a:extLst>
                  <a:ext uri="{0D108BD9-81ED-4DB2-BD59-A6C34878D82A}">
                    <a16:rowId xmlns="" xmlns:a16="http://schemas.microsoft.com/office/drawing/2014/main" val="10003"/>
                  </a:ext>
                </a:extLst>
              </a:tr>
              <a:tr h="400685">
                <a:tc>
                  <a:txBody>
                    <a:bodyPr/>
                    <a:lstStyle/>
                    <a:p>
                      <a:pPr marL="31750">
                        <a:lnSpc>
                          <a:spcPct val="100000"/>
                        </a:lnSpc>
                        <a:spcBef>
                          <a:spcPts val="80"/>
                        </a:spcBef>
                      </a:pPr>
                      <a:endParaRPr sz="2000" dirty="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a:latin typeface="Calibri"/>
                        <a:cs typeface="Calibri"/>
                      </a:endParaRPr>
                    </a:p>
                  </a:txBody>
                  <a:tcPr marL="0" marR="0" marT="10160" marB="0"/>
                </a:tc>
                <a:extLst>
                  <a:ext uri="{0D108BD9-81ED-4DB2-BD59-A6C34878D82A}">
                    <a16:rowId xmlns="" xmlns:a16="http://schemas.microsoft.com/office/drawing/2014/main" val="10004"/>
                  </a:ext>
                </a:extLst>
              </a:tr>
              <a:tr h="40132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785">
                        <a:lnSpc>
                          <a:spcPct val="100000"/>
                        </a:lnSpc>
                        <a:spcBef>
                          <a:spcPts val="80"/>
                        </a:spcBef>
                      </a:pPr>
                      <a:endParaRPr sz="2000" dirty="0">
                        <a:latin typeface="Calibri"/>
                        <a:cs typeface="Calibri"/>
                      </a:endParaRPr>
                    </a:p>
                  </a:txBody>
                  <a:tcPr marL="0" marR="0" marT="10160" marB="0"/>
                </a:tc>
                <a:tc>
                  <a:txBody>
                    <a:bodyPr/>
                    <a:lstStyle/>
                    <a:p>
                      <a:pPr marL="372745">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5"/>
                  </a:ext>
                </a:extLst>
              </a:tr>
              <a:tr h="401320">
                <a:tc>
                  <a:txBody>
                    <a:bodyPr/>
                    <a:lstStyle/>
                    <a:p>
                      <a:pPr marL="31750">
                        <a:lnSpc>
                          <a:spcPct val="100000"/>
                        </a:lnSpc>
                        <a:spcBef>
                          <a:spcPts val="85"/>
                        </a:spcBef>
                      </a:pPr>
                      <a:endParaRPr sz="2000">
                        <a:latin typeface="Calibri"/>
                        <a:cs typeface="Calibri"/>
                      </a:endParaRPr>
                    </a:p>
                  </a:txBody>
                  <a:tcPr marL="0" marR="0" marT="10795" marB="0"/>
                </a:tc>
                <a:tc>
                  <a:txBody>
                    <a:bodyPr/>
                    <a:lstStyle/>
                    <a:p>
                      <a:pPr marL="57785">
                        <a:lnSpc>
                          <a:spcPct val="100000"/>
                        </a:lnSpc>
                        <a:spcBef>
                          <a:spcPts val="85"/>
                        </a:spcBef>
                      </a:pPr>
                      <a:endParaRPr sz="2000" dirty="0">
                        <a:latin typeface="Calibri"/>
                        <a:cs typeface="Calibri"/>
                      </a:endParaRPr>
                    </a:p>
                  </a:txBody>
                  <a:tcPr marL="0" marR="0" marT="10795" marB="0"/>
                </a:tc>
                <a:tc>
                  <a:txBody>
                    <a:bodyPr/>
                    <a:lstStyle/>
                    <a:p>
                      <a:pPr marR="24130" algn="r">
                        <a:lnSpc>
                          <a:spcPct val="100000"/>
                        </a:lnSpc>
                        <a:spcBef>
                          <a:spcPts val="85"/>
                        </a:spcBef>
                      </a:pPr>
                      <a:endParaRPr sz="2000" dirty="0">
                        <a:latin typeface="Calibri"/>
                        <a:cs typeface="Calibri"/>
                      </a:endParaRPr>
                    </a:p>
                  </a:txBody>
                  <a:tcPr marL="0" marR="0" marT="10795" marB="0"/>
                </a:tc>
                <a:extLst>
                  <a:ext uri="{0D108BD9-81ED-4DB2-BD59-A6C34878D82A}">
                    <a16:rowId xmlns="" xmlns:a16="http://schemas.microsoft.com/office/drawing/2014/main" val="10006"/>
                  </a:ext>
                </a:extLst>
              </a:tr>
              <a:tr h="327660">
                <a:tc>
                  <a:txBody>
                    <a:bodyPr/>
                    <a:lstStyle/>
                    <a:p>
                      <a:pPr marL="31750">
                        <a:lnSpc>
                          <a:spcPct val="100000"/>
                        </a:lnSpc>
                        <a:spcBef>
                          <a:spcPts val="80"/>
                        </a:spcBef>
                      </a:pPr>
                      <a:endParaRPr sz="2000">
                        <a:latin typeface="Calibri"/>
                        <a:cs typeface="Calibri"/>
                      </a:endParaRPr>
                    </a:p>
                  </a:txBody>
                  <a:tcPr marL="0" marR="0" marT="10160" marB="0"/>
                </a:tc>
                <a:tc>
                  <a:txBody>
                    <a:bodyPr/>
                    <a:lstStyle/>
                    <a:p>
                      <a:pPr marL="57150">
                        <a:lnSpc>
                          <a:spcPct val="100000"/>
                        </a:lnSpc>
                        <a:spcBef>
                          <a:spcPts val="80"/>
                        </a:spcBef>
                      </a:pPr>
                      <a:endParaRPr sz="2000" dirty="0">
                        <a:latin typeface="Calibri"/>
                        <a:cs typeface="Calibri"/>
                      </a:endParaRPr>
                    </a:p>
                  </a:txBody>
                  <a:tcPr marL="0" marR="0" marT="10160" marB="0"/>
                </a:tc>
                <a:tc>
                  <a:txBody>
                    <a:bodyPr/>
                    <a:lstStyle/>
                    <a:p>
                      <a:pPr marR="24130" algn="r">
                        <a:lnSpc>
                          <a:spcPct val="100000"/>
                        </a:lnSpc>
                        <a:spcBef>
                          <a:spcPts val="80"/>
                        </a:spcBef>
                      </a:pPr>
                      <a:endParaRPr sz="2000" dirty="0">
                        <a:latin typeface="Calibri"/>
                        <a:cs typeface="Calibri"/>
                      </a:endParaRPr>
                    </a:p>
                  </a:txBody>
                  <a:tcPr marL="0" marR="0" marT="1016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290286" y="827314"/>
            <a:ext cx="11205028" cy="10700365"/>
          </a:xfrm>
          <a:prstGeom prst="rect">
            <a:avLst/>
          </a:prstGeom>
        </p:spPr>
        <p:txBody>
          <a:bodyPr vert="horz" wrap="square" lIns="0" tIns="12700" rIns="0" bIns="0" rtlCol="0">
            <a:spAutoFit/>
          </a:bodyPr>
          <a:lstStyle/>
          <a:p>
            <a:pPr marL="2540" algn="ctr">
              <a:lnSpc>
                <a:spcPts val="2735"/>
              </a:lnSpc>
              <a:spcBef>
                <a:spcPts val="100"/>
              </a:spcBef>
            </a:pPr>
            <a:r>
              <a:rPr lang="tr-TR" sz="1000" b="1" dirty="0" smtClean="0">
                <a:solidFill>
                  <a:srgbClr val="C00000"/>
                </a:solidFill>
                <a:latin typeface="Cambria"/>
                <a:cs typeface="Cambria"/>
              </a:rPr>
              <a:t>               SOSYAL ETKİNLİKLERİMİZ</a:t>
            </a:r>
          </a:p>
          <a:p>
            <a:r>
              <a:rPr lang="tr-TR" sz="1200" dirty="0"/>
              <a:t>BİLİM FEN VE TEKNOLOJİ KULÜBÜ FİDAN DİKİMİ</a:t>
            </a:r>
          </a:p>
          <a:p>
            <a:r>
              <a:rPr lang="tr-TR" sz="1200" dirty="0"/>
              <a:t>EN TEMİZ </a:t>
            </a:r>
            <a:r>
              <a:rPr lang="tr-TR" sz="1200" dirty="0" smtClean="0"/>
              <a:t>SINIF</a:t>
            </a:r>
          </a:p>
          <a:p>
            <a:r>
              <a:rPr lang="tr-TR" sz="1200" dirty="0" smtClean="0"/>
              <a:t>SİBER SUÇLARLA MÜCADELE VE ZORBALIK</a:t>
            </a:r>
            <a:endParaRPr lang="tr-TR" sz="1200" dirty="0"/>
          </a:p>
          <a:p>
            <a:r>
              <a:rPr lang="tr-TR" sz="1200" dirty="0"/>
              <a:t>DİLİMİZİN ZENGİNLİKLERİ ŞUBAT AYI ETKİNLİĞİ</a:t>
            </a:r>
          </a:p>
          <a:p>
            <a:r>
              <a:rPr lang="tr-TR" sz="1200" dirty="0"/>
              <a:t>YEŞİLAY MADDE BAĞIMLILIĞI</a:t>
            </a:r>
          </a:p>
          <a:p>
            <a:r>
              <a:rPr lang="tr-TR" sz="1200" dirty="0"/>
              <a:t>TEK SES İKİ HAREKET</a:t>
            </a:r>
          </a:p>
          <a:p>
            <a:r>
              <a:rPr lang="tr-TR" sz="1200" dirty="0"/>
              <a:t>"TEK SES İKİ HAREKET"</a:t>
            </a:r>
          </a:p>
          <a:p>
            <a:r>
              <a:rPr lang="tr-TR" sz="1200" dirty="0"/>
              <a:t>KARİYER GÜNLERİ</a:t>
            </a:r>
          </a:p>
          <a:p>
            <a:r>
              <a:rPr lang="tr-TR" sz="1200" dirty="0"/>
              <a:t>BAĞIMLILIKLA MÜCADELEDE ÖĞRETMENİN ROLÜ SEMİNERİ</a:t>
            </a:r>
          </a:p>
          <a:p>
            <a:r>
              <a:rPr lang="tr-TR" sz="1200" dirty="0"/>
              <a:t>BİLGİ YARIŞMASI 1. TUR</a:t>
            </a:r>
          </a:p>
          <a:p>
            <a:r>
              <a:rPr lang="tr-TR" sz="1200" dirty="0"/>
              <a:t>MEZOPOTAMYA LİVİNG LAB ZİYARET</a:t>
            </a:r>
          </a:p>
          <a:p>
            <a:r>
              <a:rPr lang="tr-TR" sz="1200" dirty="0"/>
              <a:t>VOLEYBOL TURNUVASI</a:t>
            </a:r>
          </a:p>
          <a:p>
            <a:r>
              <a:rPr lang="tr-TR" sz="1200" dirty="0"/>
              <a:t>OKUL KERMESİ</a:t>
            </a:r>
          </a:p>
          <a:p>
            <a:r>
              <a:rPr lang="tr-TR" sz="1200" dirty="0"/>
              <a:t>DÖNEM SONU ETKİNLİKLERİMİZ</a:t>
            </a:r>
          </a:p>
          <a:p>
            <a:r>
              <a:rPr lang="tr-TR" sz="1200" dirty="0"/>
              <a:t>MÜNAZARA YARIŞMASI</a:t>
            </a:r>
          </a:p>
          <a:p>
            <a:r>
              <a:rPr lang="tr-TR" sz="1200" dirty="0"/>
              <a:t>KARİYER GÜNLERİ</a:t>
            </a:r>
          </a:p>
          <a:p>
            <a:r>
              <a:rPr lang="tr-TR" sz="1200" dirty="0"/>
              <a:t>En Temiz Sınıf Uygulaması</a:t>
            </a:r>
          </a:p>
          <a:p>
            <a:r>
              <a:rPr lang="tr-TR" sz="1200" dirty="0"/>
              <a:t>“Çağdaş yaşamı destekleme derneği”</a:t>
            </a:r>
          </a:p>
          <a:p>
            <a:r>
              <a:rPr lang="tr-TR" sz="1200" dirty="0"/>
              <a:t>KUŞAKLAR BULUŞMASI</a:t>
            </a:r>
          </a:p>
          <a:p>
            <a:r>
              <a:rPr lang="tr-TR" sz="1200" dirty="0"/>
              <a:t>BÜYÜKŞEHİR İLE İŞBİRLİĞİ</a:t>
            </a:r>
          </a:p>
          <a:p>
            <a:r>
              <a:rPr lang="tr-TR" sz="1200" dirty="0"/>
              <a:t>SAFAHAT YARIŞMASI</a:t>
            </a:r>
          </a:p>
          <a:p>
            <a:r>
              <a:rPr lang="tr-TR" sz="1200" dirty="0"/>
              <a:t>İnsan Hakları ve Demokrasi Haftası</a:t>
            </a:r>
          </a:p>
          <a:p>
            <a:r>
              <a:rPr lang="tr-TR" sz="1200" dirty="0"/>
              <a:t>DİLİMİZİN ZENGİNLİKLERİ KASIM AYI ÇALIŞMASI</a:t>
            </a:r>
          </a:p>
          <a:p>
            <a:r>
              <a:rPr lang="tr-TR" sz="1200" dirty="0"/>
              <a:t>24 KASIM ÖĞRETMENLER GÜNÜ</a:t>
            </a:r>
          </a:p>
          <a:p>
            <a:r>
              <a:rPr lang="tr-TR" sz="1200" dirty="0"/>
              <a:t>Bonus Hoca Okulumuzda Seminer Verdi</a:t>
            </a:r>
          </a:p>
          <a:p>
            <a:r>
              <a:rPr lang="tr-TR" sz="1200" dirty="0"/>
              <a:t>10 KASIM ATATÜRK'Ü ANMA PROGRAMI</a:t>
            </a:r>
          </a:p>
          <a:p>
            <a:r>
              <a:rPr lang="tr-TR" sz="1200" dirty="0"/>
              <a:t>AFETLERE HAZIRLIK</a:t>
            </a: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a:p>
            <a:pPr marL="2540">
              <a:lnSpc>
                <a:spcPts val="2735"/>
              </a:lnSpc>
              <a:spcBef>
                <a:spcPts val="100"/>
              </a:spcBef>
            </a:pPr>
            <a:endParaRPr lang="tr-TR" sz="1000" dirty="0">
              <a:solidFill>
                <a:schemeClr val="tx1">
                  <a:lumMod val="95000"/>
                  <a:lumOff val="5000"/>
                </a:schemeClr>
              </a:solidFill>
              <a:latin typeface="Cambria"/>
              <a:cs typeface="Cambria"/>
            </a:endParaRPr>
          </a:p>
          <a:p>
            <a:pPr marL="2540">
              <a:lnSpc>
                <a:spcPts val="2735"/>
              </a:lnSpc>
              <a:spcBef>
                <a:spcPts val="100"/>
              </a:spcBef>
            </a:pPr>
            <a:endParaRPr lang="tr-TR" sz="1000" dirty="0" smtClean="0">
              <a:solidFill>
                <a:schemeClr val="tx1">
                  <a:lumMod val="95000"/>
                  <a:lumOff val="5000"/>
                </a:schemeClr>
              </a:solidFill>
              <a:latin typeface="Cambria"/>
              <a:cs typeface="Cambria"/>
            </a:endParaRPr>
          </a:p>
        </p:txBody>
      </p:sp>
    </p:spTree>
    <p:extLst>
      <p:ext uri="{BB962C8B-B14F-4D97-AF65-F5344CB8AC3E}">
        <p14:creationId xmlns:p14="http://schemas.microsoft.com/office/powerpoint/2010/main" val="3142492024"/>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val="794441787"/>
              </p:ext>
            </p:extLst>
          </p:nvPr>
        </p:nvGraphicFramePr>
        <p:xfrm>
          <a:off x="3344411" y="-472881"/>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8376</TotalTime>
  <Words>1125</Words>
  <Application>Microsoft Office PowerPoint</Application>
  <PresentationFormat>Geniş ekran</PresentationFormat>
  <Paragraphs>174</Paragraphs>
  <Slides>22</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Aptos</vt:lpstr>
      <vt:lpstr>Arial</vt:lpstr>
      <vt:lpstr>Arial MT</vt:lpstr>
      <vt:lpstr>Calibri</vt:lpstr>
      <vt:lpstr>Calibri Light</vt:lpstr>
      <vt:lpstr>Cambria</vt:lpstr>
      <vt:lpstr>Helvetica</vt:lpstr>
      <vt:lpstr>Myriad bold</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suleymaniyemtal</cp:lastModifiedBy>
  <cp:revision>329</cp:revision>
  <dcterms:created xsi:type="dcterms:W3CDTF">2018-08-21T13:08:41Z</dcterms:created>
  <dcterms:modified xsi:type="dcterms:W3CDTF">2024-03-20T10:32:21Z</dcterms:modified>
</cp:coreProperties>
</file>